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</p:sldIdLst>
  <p:sldSz cx="13004800" cy="73152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62" y="-90"/>
      </p:cViewPr>
      <p:guideLst>
        <p:guide orient="horz" pos="2304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5F74366-00A6-4A45-9D7C-81B01753187A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E9E9B7F-E6A7-47C3-89DF-D59C7C97F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2271713"/>
            <a:ext cx="11055350" cy="1568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4144963"/>
            <a:ext cx="910272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38818-6B0C-453B-91DF-AA1E898D4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3A895-8199-4E6B-93C7-734BC40D4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93688"/>
            <a:ext cx="2925762" cy="6240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93688"/>
            <a:ext cx="8624888" cy="6240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DCDA-33B2-463F-B6C1-3AD9370DE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293688"/>
            <a:ext cx="1170305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875" y="1706563"/>
            <a:ext cx="5775325" cy="4827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78600" y="1706563"/>
            <a:ext cx="5775325" cy="4827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2403-74ED-41E1-8298-BCBD389D6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50875" y="293688"/>
            <a:ext cx="11703050" cy="6240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68E4F-8D59-46BE-95A5-3952E08A71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44754-00C0-4E62-AFBC-F9498F15D2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4700588"/>
            <a:ext cx="11053762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3100388"/>
            <a:ext cx="11053762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72605-9729-4168-8EF1-7A742A871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0875" y="1706563"/>
            <a:ext cx="5775325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78600" y="1706563"/>
            <a:ext cx="5775325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5F98-A270-40BE-8B5F-802396596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1636713"/>
            <a:ext cx="5745163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875" y="2319338"/>
            <a:ext cx="5745163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1636713"/>
            <a:ext cx="5748337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588" y="2319338"/>
            <a:ext cx="5748337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0062-D87D-4D5E-9056-9D871BE94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6BB7-C29C-4620-8803-9D1356B90D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261A-3951-4CFE-9803-319D153B33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290513"/>
            <a:ext cx="427831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763" y="290513"/>
            <a:ext cx="7269162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1530350"/>
            <a:ext cx="427831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FB3C-B374-420A-BB98-5124007305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5121275"/>
            <a:ext cx="7802563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654050"/>
            <a:ext cx="7802563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5724525"/>
            <a:ext cx="7802563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BB42-826D-4C44-9B15-3ACF42D673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293688"/>
            <a:ext cx="11703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111" tIns="58055" rIns="116111" bIns="580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1706563"/>
            <a:ext cx="117030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111" tIns="58055" rIns="116111" bIns="58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875" y="6661150"/>
            <a:ext cx="303371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6111" tIns="58055" rIns="116111" bIns="58055" numCol="1" anchor="t" anchorCtr="0" compatLnSpc="1">
            <a:prstTxWarp prst="textNoShape">
              <a:avLst/>
            </a:prstTxWarp>
          </a:bodyPr>
          <a:lstStyle>
            <a:lvl1pPr defTabSz="1160463">
              <a:defRPr sz="18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6661150"/>
            <a:ext cx="41179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6111" tIns="58055" rIns="116111" bIns="58055" numCol="1" anchor="t" anchorCtr="0" compatLnSpc="1">
            <a:prstTxWarp prst="textNoShape">
              <a:avLst/>
            </a:prstTxWarp>
          </a:bodyPr>
          <a:lstStyle>
            <a:lvl1pPr algn="ctr" defTabSz="1160463">
              <a:defRPr sz="18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213" y="6661150"/>
            <a:ext cx="30337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6111" tIns="58055" rIns="116111" bIns="58055" numCol="1" anchor="t" anchorCtr="0" compatLnSpc="1">
            <a:prstTxWarp prst="textNoShape">
              <a:avLst/>
            </a:prstTxWarp>
          </a:bodyPr>
          <a:lstStyle>
            <a:lvl1pPr algn="r" defTabSz="1160463">
              <a:defRPr sz="1800" smtClean="0"/>
            </a:lvl1pPr>
          </a:lstStyle>
          <a:p>
            <a:pPr>
              <a:defRPr/>
            </a:pPr>
            <a:fld id="{46E657D5-7087-43C7-9A47-A416FA837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defTabSz="1160463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60463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  <a:cs typeface="Arial" charset="0"/>
        </a:defRPr>
      </a:lvl2pPr>
      <a:lvl3pPr algn="ctr" defTabSz="1160463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  <a:cs typeface="Arial" charset="0"/>
        </a:defRPr>
      </a:lvl3pPr>
      <a:lvl4pPr algn="ctr" defTabSz="1160463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  <a:cs typeface="Arial" charset="0"/>
        </a:defRPr>
      </a:lvl4pPr>
      <a:lvl5pPr algn="ctr" defTabSz="1160463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160463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160463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160463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160463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34975" indent="-434975" algn="l" defTabSz="1160463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2975" indent="-361950" algn="l" defTabSz="1160463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50975" indent="-290513" algn="l" defTabSz="1160463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cs typeface="+mn-cs"/>
        </a:defRPr>
      </a:lvl3pPr>
      <a:lvl4pPr marL="2032000" indent="-290513" algn="l" defTabSz="1160463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4pPr>
      <a:lvl5pPr marL="2613025" indent="-290513" algn="l" defTabSz="1160463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5pPr>
      <a:lvl6pPr marL="3070225" indent="-290513" algn="l" defTabSz="1160463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6pPr>
      <a:lvl7pPr marL="3527425" indent="-290513" algn="l" defTabSz="1160463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7pPr>
      <a:lvl8pPr marL="3984625" indent="-290513" algn="l" defTabSz="1160463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8pPr>
      <a:lvl9pPr marL="4441825" indent="-290513" algn="l" defTabSz="1160463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2238" y="3668713"/>
            <a:ext cx="130048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160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1160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160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160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1604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1160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1160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1160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1160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55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Безопасность детей </a:t>
            </a:r>
            <a:endParaRPr lang="en-US" altLang="ru-RU" sz="5500" b="1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altLang="ru-RU" sz="55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автомобиле: </a:t>
            </a:r>
            <a:endParaRPr lang="en-US" altLang="ru-RU" sz="5500" b="1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altLang="ru-RU" sz="55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ответственность родителей</a:t>
            </a:r>
            <a:br>
              <a:rPr lang="ru-RU" altLang="ru-RU" sz="55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5500" b="1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герб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125" y="2001838"/>
            <a:ext cx="373538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logo deptran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65550" y="2578100"/>
            <a:ext cx="27035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офицеры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598025" y="2936875"/>
            <a:ext cx="31591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70" name="Object 10"/>
          <p:cNvGraphicFramePr>
            <a:graphicFrameLocks noChangeAspect="1"/>
          </p:cNvGraphicFramePr>
          <p:nvPr>
            <p:ph/>
          </p:nvPr>
        </p:nvGraphicFramePr>
        <p:xfrm>
          <a:off x="7007225" y="2289175"/>
          <a:ext cx="2335213" cy="3292475"/>
        </p:xfrm>
        <a:graphic>
          <a:graphicData uri="http://schemas.openxmlformats.org/presentationml/2006/ole">
            <p:oleObj spid="_x0000_s11270" name="Image" r:id="rId7" imgW="8838095" imgH="124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ig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488" y="417513"/>
            <a:ext cx="53848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neparkuyrebenka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50100" y="201613"/>
            <a:ext cx="4895850" cy="689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Picture 6" descr="has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4025" y="5673725"/>
            <a:ext cx="6502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eparkuyrebenka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1350" y="-971550"/>
            <a:ext cx="14287500" cy="925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712913"/>
            <a:ext cx="11703050" cy="48275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smtClean="0"/>
              <a:t>Приглашаем всех присоединиться к информационной кампании!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sig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6638" y="3152775"/>
            <a:ext cx="395922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278438" y="3025775"/>
            <a:ext cx="7416800" cy="1568450"/>
          </a:xfrm>
        </p:spPr>
        <p:txBody>
          <a:bodyPr/>
          <a:lstStyle/>
          <a:p>
            <a:pPr eaLnBrk="1" hangingPunct="1"/>
            <a:r>
              <a:rPr lang="ru-RU" altLang="ru-RU" sz="5000" b="1" smtClean="0"/>
              <a:t>Почему нельзя оставлять ребенка в машине одного?</a:t>
            </a: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sig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1363" y="2073275"/>
            <a:ext cx="430371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669925" y="1281113"/>
            <a:ext cx="11703050" cy="1219200"/>
          </a:xfrm>
        </p:spPr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rgbClr val="FF0000"/>
                </a:solidFill>
              </a:rPr>
              <a:t>Ребенок может получить тепловой удар</a:t>
            </a:r>
          </a:p>
        </p:txBody>
      </p:sp>
      <p:sp>
        <p:nvSpPr>
          <p:cNvPr id="4100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6578600" y="2646363"/>
            <a:ext cx="5775325" cy="482758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Тело ребенка перегревается в 5 раз быстрее тела взрослого. </a:t>
            </a:r>
          </a:p>
          <a:p>
            <a:pPr eaLnBrk="1" hangingPunct="1"/>
            <a:r>
              <a:rPr lang="ru-RU" altLang="ru-RU" sz="3600" smtClean="0"/>
              <a:t>В США по этой причине с 1998 года погибло 637 детей. </a:t>
            </a:r>
          </a:p>
        </p:txBody>
      </p:sp>
      <p:pic>
        <p:nvPicPr>
          <p:cNvPr id="4101" name="Picture 14" descr="hotcut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463" y="2649538"/>
            <a:ext cx="5775325" cy="4122737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81113"/>
            <a:ext cx="13004800" cy="1219200"/>
          </a:xfrm>
        </p:spPr>
        <p:txBody>
          <a:bodyPr/>
          <a:lstStyle/>
          <a:p>
            <a:pPr eaLnBrk="1" hangingPunct="1"/>
            <a:r>
              <a:rPr lang="ru-RU" altLang="ru-RU" sz="4400" b="1" smtClean="0">
                <a:solidFill>
                  <a:srgbClr val="FF0000"/>
                </a:solidFill>
              </a:rPr>
              <a:t>Автомобиль может удушить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8600" y="2646363"/>
            <a:ext cx="6045200" cy="482758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Ребенок может запутаться в ремнях безопасности;</a:t>
            </a:r>
          </a:p>
          <a:p>
            <a:pPr eaLnBrk="1" hangingPunct="1"/>
            <a:r>
              <a:rPr lang="ru-RU" altLang="ru-RU" sz="3600" smtClean="0"/>
              <a:t>Ребенку может пережать шею в результате нажатия на кнопку стеклоподъемника.</a:t>
            </a:r>
          </a:p>
        </p:txBody>
      </p:sp>
      <p:pic>
        <p:nvPicPr>
          <p:cNvPr id="5125" name="Picture 7" descr="childcar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4025" y="2622550"/>
            <a:ext cx="5829300" cy="4183063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81113"/>
            <a:ext cx="13004800" cy="1219200"/>
          </a:xfrm>
        </p:spPr>
        <p:txBody>
          <a:bodyPr/>
          <a:lstStyle/>
          <a:p>
            <a:pPr eaLnBrk="1" hangingPunct="1"/>
            <a:r>
              <a:rPr lang="ru-RU" altLang="ru-RU" sz="4500" b="1" smtClean="0">
                <a:solidFill>
                  <a:srgbClr val="FF0000"/>
                </a:solidFill>
              </a:rPr>
              <a:t>В машине может произойти возгорание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2487613"/>
            <a:ext cx="7056438" cy="48275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3600" smtClean="0"/>
              <a:t>	В сентябре 2014 года во Владимире отец оставил в машине троих детей. Произошло короткое замы-кание, и автомобиль заго-релся. Младший ребенок умер от отравления едким дымом. </a:t>
            </a:r>
          </a:p>
        </p:txBody>
      </p:sp>
      <p:pic>
        <p:nvPicPr>
          <p:cNvPr id="6149" name="Picture 7" descr="pozhar_avtomobila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69925" y="2649538"/>
            <a:ext cx="5184775" cy="424815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81113"/>
            <a:ext cx="13004800" cy="1219200"/>
          </a:xfrm>
        </p:spPr>
        <p:txBody>
          <a:bodyPr/>
          <a:lstStyle/>
          <a:p>
            <a:pPr eaLnBrk="1" hangingPunct="1"/>
            <a:r>
              <a:rPr lang="ru-RU" altLang="ru-RU" sz="4500" b="1" smtClean="0">
                <a:solidFill>
                  <a:srgbClr val="FF0000"/>
                </a:solidFill>
              </a:rPr>
              <a:t>Машина может утонуть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2433638"/>
            <a:ext cx="7200900" cy="48275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3200" smtClean="0"/>
              <a:t>	</a:t>
            </a:r>
            <a:r>
              <a:rPr lang="ru-RU" altLang="ru-RU" sz="3600" smtClean="0"/>
              <a:t>6 июля 2015 года в Абакане во время отдыха на пляже родители оставили в машине 3 детей (братьев 6 и 10 лет и 6-месячную девочку). Вдруг автомобиль начал скаты-ваться в реку. Мальчики успели выпрыгнуть на ходу, малышка утонула вместе с машиной. </a:t>
            </a:r>
          </a:p>
        </p:txBody>
      </p:sp>
      <p:pic>
        <p:nvPicPr>
          <p:cNvPr id="7173" name="Picture 7" descr="185764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4025" y="2578100"/>
            <a:ext cx="5256213" cy="4230688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-266700" y="1281113"/>
            <a:ext cx="13538200" cy="1219200"/>
          </a:xfrm>
        </p:spPr>
        <p:txBody>
          <a:bodyPr/>
          <a:lstStyle/>
          <a:p>
            <a:pPr eaLnBrk="1" hangingPunct="1"/>
            <a:r>
              <a:rPr lang="ru-RU" altLang="ru-RU" sz="4300" b="1" smtClean="0">
                <a:solidFill>
                  <a:srgbClr val="FF0000"/>
                </a:solidFill>
              </a:rPr>
              <a:t>Эвакуатор может забрать машину с ребенком</a:t>
            </a:r>
          </a:p>
        </p:txBody>
      </p:sp>
      <p:pic>
        <p:nvPicPr>
          <p:cNvPr id="8196" name="Picture 7" descr="Спб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463" y="2649538"/>
            <a:ext cx="5775325" cy="4302125"/>
          </a:xfrm>
          <a:noFill/>
          <a:ln>
            <a:solidFill>
              <a:schemeClr val="tx1"/>
            </a:solidFill>
          </a:ln>
        </p:spPr>
      </p:pic>
      <p:pic>
        <p:nvPicPr>
          <p:cNvPr id="8197" name="Picture 9" descr="спб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62763" y="2649538"/>
            <a:ext cx="5616575" cy="432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-266700" y="1281113"/>
            <a:ext cx="13538200" cy="121920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Машину могут угнать вместе с ребенком</a:t>
            </a:r>
          </a:p>
        </p:txBody>
      </p:sp>
      <p:pic>
        <p:nvPicPr>
          <p:cNvPr id="9220" name="Picture 7" descr="4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463" y="2505075"/>
            <a:ext cx="5719762" cy="4289425"/>
          </a:xfrm>
          <a:noFill/>
          <a:ln>
            <a:solidFill>
              <a:schemeClr val="tx1"/>
            </a:solidFill>
          </a:ln>
        </p:spPr>
      </p:pic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6646863" y="2303463"/>
            <a:ext cx="604837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altLang="ru-RU" sz="3200"/>
              <a:t>11 июля 2015 года в Омске злоумышленник угнал автомо-биль с 7-летней девочкой. Вскоре угонщик не справился с управлением и съехал в кювет. В результате ДТП девочка получила тяжелые травмы. Угонщик скончался в больнице.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100" y="0"/>
            <a:ext cx="12734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-266700" y="1281113"/>
            <a:ext cx="13538200" cy="1219200"/>
          </a:xfrm>
        </p:spPr>
        <p:txBody>
          <a:bodyPr/>
          <a:lstStyle/>
          <a:p>
            <a:pPr eaLnBrk="1" hangingPunct="1"/>
            <a:r>
              <a:rPr lang="ru-RU" altLang="ru-RU" sz="5000" b="1" smtClean="0">
                <a:solidFill>
                  <a:srgbClr val="FF0000"/>
                </a:solidFill>
              </a:rPr>
              <a:t>Ребенок может сам завести машину </a:t>
            </a:r>
          </a:p>
        </p:txBody>
      </p:sp>
      <p:pic>
        <p:nvPicPr>
          <p:cNvPr id="10244" name="Picture 7" descr="child-driver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8488" y="2543175"/>
            <a:ext cx="6119812" cy="4457700"/>
          </a:xfrm>
          <a:noFill/>
          <a:ln>
            <a:solidFill>
              <a:schemeClr val="tx1"/>
            </a:solidFill>
          </a:ln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7150100" y="2578100"/>
            <a:ext cx="53816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altLang="ru-RU" sz="3200"/>
              <a:t>Ребенок может тронуться  с места и спровоцировать ДТП.</a:t>
            </a:r>
          </a:p>
          <a:p>
            <a:pPr algn="just"/>
            <a:r>
              <a:rPr lang="ru-RU" altLang="ru-RU" sz="3200"/>
              <a:t>Необходимо также учиты-вать, что ребенок может самостоятельно забраться в машину, оставленную без присмотра.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60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60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157</Words>
  <Application>Microsoft Office PowerPoint</Application>
  <PresentationFormat>Произвольный</PresentationFormat>
  <Paragraphs>21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Image</vt:lpstr>
      <vt:lpstr>Слайд 1</vt:lpstr>
      <vt:lpstr>Почему нельзя оставлять ребенка в машине одного?</vt:lpstr>
      <vt:lpstr>Ребенок может получить тепловой удар</vt:lpstr>
      <vt:lpstr>Автомобиль может удушить</vt:lpstr>
      <vt:lpstr>В машине может произойти возгорание</vt:lpstr>
      <vt:lpstr>Машина может утонуть</vt:lpstr>
      <vt:lpstr>Эвакуатор может забрать машину с ребенком</vt:lpstr>
      <vt:lpstr>Машину могут угнать вместе с ребенком</vt:lpstr>
      <vt:lpstr>Ребенок может сам завести машину </vt:lpstr>
      <vt:lpstr>Слайд 10</vt:lpstr>
      <vt:lpstr>Слайд 11</vt:lpstr>
      <vt:lpstr>Слайд 12</vt:lpstr>
      <vt:lpstr>Слайд 13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асер</dc:creator>
  <cp:lastModifiedBy>admin</cp:lastModifiedBy>
  <cp:revision>10</cp:revision>
  <cp:lastPrinted>2015-07-20T06:25:01Z</cp:lastPrinted>
  <dcterms:created xsi:type="dcterms:W3CDTF">2015-07-19T14:04:52Z</dcterms:created>
  <dcterms:modified xsi:type="dcterms:W3CDTF">2016-02-02T21:02:44Z</dcterms:modified>
</cp:coreProperties>
</file>